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ctrTitle"/>
          </p:nvPr>
        </p:nvSpPr>
        <p:spPr/>
        <p:txBody>
          <a:bodyPr/>
          <a:lstStyle/>
          <a:p>
            <a:r>
              <a:t>The Cart</a:t>
            </a:r>
          </a:p>
        </p:txBody>
      </p:sp>
      <p:sp>
        <p:nvSpPr>
          <p:cNvPr id="3" name="Subtitle 2"/>
          <p:cNvSpPr>
            <a:spLocks noGrp="1"/>
          </p:cNvSpPr>
          <p:nvPr>
            <p:ph type="subTitle" idx="1"/>
          </p:nvPr>
        </p:nvSpPr>
        <p:spPr/>
        <p:txBody>
          <a:bodyPr/>
          <a:lstStyle/>
          <a:p>
            <a:r>
              <a:t>One Cart for the Entire Internet</a:t>
            </a:r>
          </a:p>
          <a:p>
            <a:r>
              <a:t>Investment Proposal</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4000" b="1">
                <a:solidFill>
                  <a:srgbClr val="008080"/>
                </a:solidFill>
              </a:defRPr>
            </a:pPr>
            <a:r>
              <a:t>Founder</a:t>
            </a:r>
          </a:p>
        </p:txBody>
      </p:sp>
      <p:sp>
        <p:nvSpPr>
          <p:cNvPr id="3" name="Content Placeholder 2"/>
          <p:cNvSpPr>
            <a:spLocks noGrp="1"/>
          </p:cNvSpPr>
          <p:nvPr>
            <p:ph idx="1"/>
          </p:nvPr>
        </p:nvSpPr>
        <p:spPr/>
        <p:txBody>
          <a:bodyPr/>
          <a:lstStyle/>
          <a:p/>
          <a:p>
            <a:pPr algn="l">
              <a:defRPr sz="1800">
                <a:solidFill>
                  <a:srgbClr val="505050"/>
                </a:solidFill>
              </a:defRPr>
            </a:pPr>
            <a:r>
              <a:t>Jess Kellner – Creator of The Cart</a:t>
            </a:r>
            <a:br/>
            <a:r>
              <a:t>Background in production, art direction, and creative project management. Experienced in bringing complex ideas to life with visually engaging execution.</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4000" b="1">
                <a:solidFill>
                  <a:srgbClr val="008080"/>
                </a:solidFill>
              </a:defRPr>
            </a:pPr>
            <a:r>
              <a:t>Call to Action</a:t>
            </a:r>
          </a:p>
        </p:txBody>
      </p:sp>
      <p:sp>
        <p:nvSpPr>
          <p:cNvPr id="3" name="Content Placeholder 2"/>
          <p:cNvSpPr>
            <a:spLocks noGrp="1"/>
          </p:cNvSpPr>
          <p:nvPr>
            <p:ph idx="1"/>
          </p:nvPr>
        </p:nvSpPr>
        <p:spPr/>
        <p:txBody>
          <a:bodyPr/>
          <a:lstStyle/>
          <a:p/>
          <a:p>
            <a:pPr algn="l">
              <a:defRPr sz="1800">
                <a:solidFill>
                  <a:srgbClr val="505050"/>
                </a:solidFill>
              </a:defRPr>
            </a:pPr>
            <a:r>
              <a:t>Seeking $100,000 in funding to complete full build.</a:t>
            </a:r>
            <a:br/>
            <a:br/>
            <a:r>
              <a:t>Use of funds: development, design, marketing, and initial scaling.</a:t>
            </a:r>
            <a:br/>
            <a:br/>
            <a:r>
              <a:t>Join us in building the first true cart for the entire internet.</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4000" b="1">
                <a:solidFill>
                  <a:srgbClr val="008080"/>
                </a:solidFill>
              </a:defRPr>
            </a:pPr>
            <a:r>
              <a:t>Problem &amp; Opportunity</a:t>
            </a:r>
          </a:p>
        </p:txBody>
      </p:sp>
      <p:sp>
        <p:nvSpPr>
          <p:cNvPr id="3" name="Content Placeholder 2"/>
          <p:cNvSpPr>
            <a:spLocks noGrp="1"/>
          </p:cNvSpPr>
          <p:nvPr>
            <p:ph idx="1"/>
          </p:nvPr>
        </p:nvSpPr>
        <p:spPr/>
        <p:txBody>
          <a:bodyPr/>
          <a:lstStyle/>
          <a:p/>
          <a:p>
            <a:pPr algn="l">
              <a:defRPr sz="1800">
                <a:solidFill>
                  <a:srgbClr val="505050"/>
                </a:solidFill>
              </a:defRPr>
            </a:pPr>
            <a:r>
              <a:t>Online shoppers face fragmented carts across multiple websites, requiring repeated logins, separate checkouts, and missed savings opportunities.</a:t>
            </a:r>
            <a:br/>
            <a:br/>
            <a:r>
              <a:t>The U.S. e-commerce market exceeds $1 trillion annually, yet no seamless solution exists to unify checkout across most sites.</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4000" b="1">
                <a:solidFill>
                  <a:srgbClr val="008080"/>
                </a:solidFill>
              </a:defRPr>
            </a:pPr>
            <a:r>
              <a:t>Our Solution</a:t>
            </a:r>
          </a:p>
        </p:txBody>
      </p:sp>
      <p:sp>
        <p:nvSpPr>
          <p:cNvPr id="3" name="Content Placeholder 2"/>
          <p:cNvSpPr>
            <a:spLocks noGrp="1"/>
          </p:cNvSpPr>
          <p:nvPr>
            <p:ph idx="1"/>
          </p:nvPr>
        </p:nvSpPr>
        <p:spPr/>
        <p:txBody>
          <a:bodyPr/>
          <a:lstStyle/>
          <a:p/>
          <a:p>
            <a:pPr algn="l">
              <a:defRPr sz="1800">
                <a:solidFill>
                  <a:srgbClr val="505050"/>
                </a:solidFill>
              </a:defRPr>
            </a:pPr>
            <a:r>
              <a:t>The Cart is a browser extension and app that lets users collect items from multiple online stores into one universal cart. It streamlines checkout, finds the best prices, applies discount codes automatically, and tracks orders in one place.</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4000" b="1">
                <a:solidFill>
                  <a:srgbClr val="008080"/>
                </a:solidFill>
              </a:defRPr>
            </a:pPr>
            <a:r>
              <a:t>How It Works</a:t>
            </a:r>
          </a:p>
        </p:txBody>
      </p:sp>
      <p:sp>
        <p:nvSpPr>
          <p:cNvPr id="3" name="Content Placeholder 2"/>
          <p:cNvSpPr>
            <a:spLocks noGrp="1"/>
          </p:cNvSpPr>
          <p:nvPr>
            <p:ph idx="1"/>
          </p:nvPr>
        </p:nvSpPr>
        <p:spPr/>
        <p:txBody>
          <a:bodyPr/>
          <a:lstStyle/>
          <a:p/>
          <a:p>
            <a:pPr algn="l">
              <a:defRPr sz="1800">
                <a:solidFill>
                  <a:srgbClr val="505050"/>
                </a:solidFill>
              </a:defRPr>
            </a:pPr>
            <a:r>
              <a:t>1. User drags product URLs into The Cart.</a:t>
            </a:r>
            <a:br/>
            <a:r>
              <a:t>2. AI parses product details and price.</a:t>
            </a:r>
            <a:br/>
            <a:r>
              <a:t>3. Extension compiles items from multiple sites.</a:t>
            </a:r>
            <a:br/>
            <a:r>
              <a:t>4. User can checkout site-by-site (MVP) or in one click (full version).</a:t>
            </a:r>
            <a:br/>
            <a:r>
              <a:t>5. Tracks shipping, price changes, and available discounts.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4000" b="1">
                <a:solidFill>
                  <a:srgbClr val="008080"/>
                </a:solidFill>
              </a:defRPr>
            </a:pPr>
            <a:r>
              <a:t>Key Features</a:t>
            </a:r>
          </a:p>
        </p:txBody>
      </p:sp>
      <p:sp>
        <p:nvSpPr>
          <p:cNvPr id="3" name="Content Placeholder 2"/>
          <p:cNvSpPr>
            <a:spLocks noGrp="1"/>
          </p:cNvSpPr>
          <p:nvPr>
            <p:ph idx="1"/>
          </p:nvPr>
        </p:nvSpPr>
        <p:spPr/>
        <p:txBody>
          <a:bodyPr/>
          <a:lstStyle/>
          <a:p/>
          <a:p>
            <a:pPr algn="l">
              <a:defRPr sz="1800">
                <a:solidFill>
                  <a:srgbClr val="505050"/>
                </a:solidFill>
              </a:defRPr>
            </a:pPr>
            <a:r>
              <a:t>- Unified multi-site cart</a:t>
            </a:r>
            <a:br/>
            <a:r>
              <a:t>- AI-powered checkout autofill</a:t>
            </a:r>
            <a:br/>
            <a:r>
              <a:t>- Real-time price tracking</a:t>
            </a:r>
            <a:br/>
            <a:r>
              <a:t>- Automatic discount code search</a:t>
            </a:r>
            <a:br/>
            <a:r>
              <a:t>- Order tracking across sites</a:t>
            </a:r>
            <a:br/>
            <a:r>
              <a:t>- Optional affiliate/referral integration</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4000" b="1">
                <a:solidFill>
                  <a:srgbClr val="008080"/>
                </a:solidFill>
              </a:defRPr>
            </a:pPr>
            <a:r>
              <a:t>Market Size</a:t>
            </a:r>
          </a:p>
        </p:txBody>
      </p:sp>
      <p:sp>
        <p:nvSpPr>
          <p:cNvPr id="3" name="Content Placeholder 2"/>
          <p:cNvSpPr>
            <a:spLocks noGrp="1"/>
          </p:cNvSpPr>
          <p:nvPr>
            <p:ph idx="1"/>
          </p:nvPr>
        </p:nvSpPr>
        <p:spPr/>
        <p:txBody>
          <a:bodyPr/>
          <a:lstStyle/>
          <a:p/>
          <a:p>
            <a:pPr algn="l">
              <a:defRPr sz="1800">
                <a:solidFill>
                  <a:srgbClr val="505050"/>
                </a:solidFill>
              </a:defRPr>
            </a:pPr>
            <a:r>
              <a:t>U.S. e-commerce sales in 2024 exceeded $1 trillion.</a:t>
            </a:r>
            <a:br/>
            <a:br/>
            <a:r>
              <a:t>Target users: 200M+ online shoppers in the U.S.</a:t>
            </a:r>
            <a:br/>
            <a:r>
              <a:t>If just 1% adopt The Cart with $5 monthly subscription or affiliate revenue, potential ARR exceeds $120M.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Revenue Model &amp; Projections</a:t>
            </a:r>
          </a:p>
        </p:txBody>
      </p:sp>
      <p:pic>
        <p:nvPicPr>
          <p:cNvPr id="3" name="Picture 2" descr="revenue_chart.png"/>
          <p:cNvPicPr>
            <a:picLocks noChangeAspect="1"/>
          </p:cNvPicPr>
          <p:nvPr/>
        </p:nvPicPr>
        <p:blipFill>
          <a:blip r:embed="rId2"/>
          <a:stretch>
            <a:fillRect/>
          </a:stretch>
        </p:blipFill>
        <p:spPr>
          <a:xfrm>
            <a:off x="914400" y="1371600"/>
            <a:ext cx="7315200" cy="4389120"/>
          </a:xfrm>
          <a:prstGeom prst="rect">
            <a:avLst/>
          </a:prstGeom>
        </p:spPr>
      </p:pic>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4000" b="1">
                <a:solidFill>
                  <a:srgbClr val="008080"/>
                </a:solidFill>
              </a:defRPr>
            </a:pPr>
            <a:r>
              <a:t>Development Timeline &amp; Costs</a:t>
            </a:r>
          </a:p>
        </p:txBody>
      </p:sp>
      <p:sp>
        <p:nvSpPr>
          <p:cNvPr id="3" name="Content Placeholder 2"/>
          <p:cNvSpPr>
            <a:spLocks noGrp="1"/>
          </p:cNvSpPr>
          <p:nvPr>
            <p:ph idx="1"/>
          </p:nvPr>
        </p:nvSpPr>
        <p:spPr/>
        <p:txBody>
          <a:bodyPr/>
          <a:lstStyle/>
          <a:p/>
          <a:p>
            <a:pPr algn="l">
              <a:defRPr sz="1800">
                <a:solidFill>
                  <a:srgbClr val="505050"/>
                </a:solidFill>
              </a:defRPr>
            </a:pPr>
            <a:r>
              <a:t>Phase 1 (4 months, MVP) – Integrate with 3-4 major retailers, site-by-site checkout.</a:t>
            </a:r>
            <a:br/>
            <a:r>
              <a:t>Phase 2 (4 additional months) – Expand to 70-80% of e-commerce sites, one-click checkout.</a:t>
            </a:r>
            <a:br/>
            <a:r>
              <a:t>Cost: $100K total for full build with 2 full-time developers.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4000" b="1">
                <a:solidFill>
                  <a:srgbClr val="008080"/>
                </a:solidFill>
              </a:defRPr>
            </a:pPr>
            <a:r>
              <a:t>Competitive Advantage</a:t>
            </a:r>
          </a:p>
        </p:txBody>
      </p:sp>
      <p:sp>
        <p:nvSpPr>
          <p:cNvPr id="3" name="Content Placeholder 2"/>
          <p:cNvSpPr>
            <a:spLocks noGrp="1"/>
          </p:cNvSpPr>
          <p:nvPr>
            <p:ph idx="1"/>
          </p:nvPr>
        </p:nvSpPr>
        <p:spPr/>
        <p:txBody>
          <a:bodyPr/>
          <a:lstStyle/>
          <a:p/>
          <a:p>
            <a:pPr algn="l">
              <a:defRPr sz="1800">
                <a:solidFill>
                  <a:srgbClr val="505050"/>
                </a:solidFill>
              </a:defRPr>
            </a:pPr>
            <a:r>
              <a:t>- Works across majority of e-commerce sites</a:t>
            </a:r>
            <a:br/>
            <a:r>
              <a:t>- AI-driven checkout automation</a:t>
            </a:r>
            <a:br/>
            <a:r>
              <a:t>- Built-in price &amp; order tracking</a:t>
            </a:r>
            <a:br/>
            <a:r>
              <a:t>- Minimalistic, user-friendly UI</a:t>
            </a:r>
            <a:br/>
            <a:r>
              <a:t>- First-mover advantage in universal cart space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